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94660"/>
  </p:normalViewPr>
  <p:slideViewPr>
    <p:cSldViewPr snapToGrid="0">
      <p:cViewPr varScale="1">
        <p:scale>
          <a:sx n="99" d="100"/>
          <a:sy n="99" d="100"/>
        </p:scale>
        <p:origin x="16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653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962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914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7141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334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715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6140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315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930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90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4133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2ACF69-0268-48CD-9B05-4899A3C31A3C}" type="datetimeFigureOut">
              <a:rPr kumimoji="1" lang="ja-JP" altLang="en-US" smtClean="0"/>
              <a:t>2026/4/24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97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F4826-E9E1-618A-3FE9-355142B25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4D30DDB-38AA-6FC7-0E0A-1F4456AE6FCB}"/>
              </a:ext>
            </a:extLst>
          </p:cNvPr>
          <p:cNvSpPr/>
          <p:nvPr/>
        </p:nvSpPr>
        <p:spPr>
          <a:xfrm>
            <a:off x="320976" y="3928649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F841618-7311-C948-258C-B8B036797CF0}"/>
              </a:ext>
            </a:extLst>
          </p:cNvPr>
          <p:cNvSpPr txBox="1"/>
          <p:nvPr/>
        </p:nvSpPr>
        <p:spPr>
          <a:xfrm>
            <a:off x="2711099" y="287909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latin typeface="+mj-lt"/>
                <a:ea typeface="+mj-ea"/>
              </a:rPr>
              <a:t>「</a:t>
            </a:r>
            <a:r>
              <a:rPr lang="ja-JP" altLang="en-US" sz="2400" dirty="0"/>
              <a:t>通信システム構成図」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038EAE-49BE-2D8F-41EF-03FE5532E3E0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8CB7685-1C63-7DFA-6CA4-D109FBF878AC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5DA88F1-EE41-7CC0-FB0F-993C145646DD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CB30BC83-E890-A8A4-C613-5C6CF0DC7AE8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3866847-40A7-890F-B006-38DBAB13D455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8E236BA1-D0E9-FBB8-800D-C2EB04A13DA0}"/>
              </a:ext>
            </a:extLst>
          </p:cNvPr>
          <p:cNvSpPr txBox="1"/>
          <p:nvPr/>
        </p:nvSpPr>
        <p:spPr>
          <a:xfrm>
            <a:off x="6844009" y="426408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※</a:t>
            </a:r>
            <a:r>
              <a:rPr kumimoji="1" lang="ja-JP" altLang="en-US" sz="1200" dirty="0"/>
              <a:t>実際の導入設備システムに</a:t>
            </a:r>
            <a:endParaRPr kumimoji="1" lang="en-US" altLang="ja-JP" sz="1200" dirty="0"/>
          </a:p>
          <a:p>
            <a:r>
              <a:rPr kumimoji="1" lang="ja-JP" altLang="en-US" sz="1200" dirty="0"/>
              <a:t>　基づいて判りやすく作成</a:t>
            </a:r>
            <a:endParaRPr kumimoji="1" lang="en-US" altLang="ja-JP" sz="1200" dirty="0"/>
          </a:p>
          <a:p>
            <a:r>
              <a:rPr kumimoji="1" lang="ja-JP" altLang="en-US" sz="1200" dirty="0"/>
              <a:t>　してください。</a:t>
            </a:r>
            <a:endParaRPr kumimoji="1" lang="en-US" altLang="ja-JP" sz="12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E5D9541-9B06-2520-DAA1-E32E4535E1E9}"/>
              </a:ext>
            </a:extLst>
          </p:cNvPr>
          <p:cNvSpPr txBox="1"/>
          <p:nvPr/>
        </p:nvSpPr>
        <p:spPr>
          <a:xfrm>
            <a:off x="320976" y="287909"/>
            <a:ext cx="199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/>
              <a:t>B-12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12146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2A762-1A7E-6F19-1FE7-DF5020AFB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C1941A7-C003-628F-80D7-08B79DAA51EC}"/>
              </a:ext>
            </a:extLst>
          </p:cNvPr>
          <p:cNvSpPr/>
          <p:nvPr/>
        </p:nvSpPr>
        <p:spPr>
          <a:xfrm>
            <a:off x="320976" y="3875334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74840B9-4A3D-6661-6373-B5AB3CA05358}"/>
              </a:ext>
            </a:extLst>
          </p:cNvPr>
          <p:cNvSpPr/>
          <p:nvPr/>
        </p:nvSpPr>
        <p:spPr>
          <a:xfrm>
            <a:off x="320976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太陽光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パネル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9E6BD63D-3BFC-8342-FAA8-CBBAF1FB8D62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1610280" y="3143814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1824066-2E54-A14B-638A-0B65AA46B608}"/>
              </a:ext>
            </a:extLst>
          </p:cNvPr>
          <p:cNvSpPr/>
          <p:nvPr/>
        </p:nvSpPr>
        <p:spPr>
          <a:xfrm>
            <a:off x="2396664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変圧器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設備</a:t>
            </a: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A6CC589E-D25F-9D72-F39F-856FA7AB1103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685968" y="3134670"/>
            <a:ext cx="146373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5BB7A14F-9643-27D4-D66D-8DE482882991}"/>
              </a:ext>
            </a:extLst>
          </p:cNvPr>
          <p:cNvCxnSpPr>
            <a:cxnSpLocks/>
          </p:cNvCxnSpPr>
          <p:nvPr/>
        </p:nvCxnSpPr>
        <p:spPr>
          <a:xfrm>
            <a:off x="5506844" y="4968738"/>
            <a:ext cx="0" cy="597179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444C39B3-C95D-86E9-D0D1-D6A2BC714A16}"/>
              </a:ext>
            </a:extLst>
          </p:cNvPr>
          <p:cNvCxnSpPr>
            <a:cxnSpLocks/>
          </p:cNvCxnSpPr>
          <p:nvPr/>
        </p:nvCxnSpPr>
        <p:spPr>
          <a:xfrm>
            <a:off x="7063849" y="4456135"/>
            <a:ext cx="514178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92CF0AF-AAB8-07BF-D008-D857E39EE5AE}"/>
              </a:ext>
            </a:extLst>
          </p:cNvPr>
          <p:cNvSpPr/>
          <p:nvPr/>
        </p:nvSpPr>
        <p:spPr>
          <a:xfrm>
            <a:off x="5857935" y="2421437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計測制御機器</a:t>
            </a: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69505290-8D60-95AE-D236-03208079EAE8}"/>
              </a:ext>
            </a:extLst>
          </p:cNvPr>
          <p:cNvCxnSpPr>
            <a:cxnSpLocks/>
            <a:stCxn id="13" idx="2"/>
          </p:cNvCxnSpPr>
          <p:nvPr/>
        </p:nvCxnSpPr>
        <p:spPr>
          <a:xfrm>
            <a:off x="6510559" y="3152957"/>
            <a:ext cx="0" cy="2412960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E8671C9B-D145-9FEA-B37F-C823C1297288}"/>
              </a:ext>
            </a:extLst>
          </p:cNvPr>
          <p:cNvCxnSpPr>
            <a:cxnSpLocks/>
          </p:cNvCxnSpPr>
          <p:nvPr/>
        </p:nvCxnSpPr>
        <p:spPr>
          <a:xfrm rot="5400000">
            <a:off x="4761082" y="3521530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98DA4E0-C6A1-1C83-60FD-8E9519D60A62}"/>
              </a:ext>
            </a:extLst>
          </p:cNvPr>
          <p:cNvSpPr txBox="1"/>
          <p:nvPr/>
        </p:nvSpPr>
        <p:spPr>
          <a:xfrm>
            <a:off x="2249435" y="287909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latin typeface="+mj-lt"/>
                <a:ea typeface="+mj-ea"/>
              </a:rPr>
              <a:t>「</a:t>
            </a:r>
            <a:r>
              <a:rPr lang="ja-JP" altLang="en-US" sz="2400" dirty="0"/>
              <a:t>通信システム構成図」記載例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E542AD4-3FCE-B4AA-DEBD-DD30DF35AC8A}"/>
              </a:ext>
            </a:extLst>
          </p:cNvPr>
          <p:cNvSpPr/>
          <p:nvPr/>
        </p:nvSpPr>
        <p:spPr>
          <a:xfrm>
            <a:off x="2404574" y="1244371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>
                <a:solidFill>
                  <a:schemeClr val="tx1"/>
                </a:solidFill>
                <a:latin typeface="+mj-lt"/>
              </a:rPr>
              <a:t>GateWay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BE6A2DE3-E6A5-A7C7-2FB3-8080B6DADD8F}"/>
              </a:ext>
            </a:extLst>
          </p:cNvPr>
          <p:cNvSpPr/>
          <p:nvPr/>
        </p:nvSpPr>
        <p:spPr>
          <a:xfrm>
            <a:off x="7578027" y="4090375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電力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需要設備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78A43984-2DDE-2C72-9951-27D25CE7687E}"/>
              </a:ext>
            </a:extLst>
          </p:cNvPr>
          <p:cNvCxnSpPr>
            <a:cxnSpLocks/>
          </p:cNvCxnSpPr>
          <p:nvPr/>
        </p:nvCxnSpPr>
        <p:spPr>
          <a:xfrm>
            <a:off x="3709821" y="1613914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90070C77-4FC3-815E-ADD8-60887E33F9DA}"/>
              </a:ext>
            </a:extLst>
          </p:cNvPr>
          <p:cNvCxnSpPr>
            <a:cxnSpLocks/>
          </p:cNvCxnSpPr>
          <p:nvPr/>
        </p:nvCxnSpPr>
        <p:spPr>
          <a:xfrm>
            <a:off x="1603421" y="1618486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5" name="図 34">
            <a:extLst>
              <a:ext uri="{FF2B5EF4-FFF2-40B4-BE49-F238E27FC236}">
                <a16:creationId xmlns:a16="http://schemas.microsoft.com/office/drawing/2014/main" id="{B905D499-26C8-C8B7-7719-3DEB39275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6786"/>
            <a:ext cx="1962421" cy="1962421"/>
          </a:xfrm>
          <a:prstGeom prst="rect">
            <a:avLst/>
          </a:prstGeom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F74309B6-B242-1BC7-55D8-0DD62E58F569}"/>
              </a:ext>
            </a:extLst>
          </p:cNvPr>
          <p:cNvCxnSpPr>
            <a:cxnSpLocks/>
          </p:cNvCxnSpPr>
          <p:nvPr/>
        </p:nvCxnSpPr>
        <p:spPr>
          <a:xfrm>
            <a:off x="5706036" y="1623058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556506C-809A-7447-8055-81BFECE7F41D}"/>
              </a:ext>
            </a:extLst>
          </p:cNvPr>
          <p:cNvSpPr/>
          <p:nvPr/>
        </p:nvSpPr>
        <p:spPr>
          <a:xfrm>
            <a:off x="2107096" y="1092068"/>
            <a:ext cx="3946630" cy="1058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6756325-64C3-9954-E7AC-538DEE87B454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9991076E-9777-F377-F15C-A9AA1155027E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6510559" y="1627630"/>
            <a:ext cx="0" cy="793807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D90171B-41D6-606A-6476-0FAA765BC6FE}"/>
              </a:ext>
            </a:extLst>
          </p:cNvPr>
          <p:cNvSpPr/>
          <p:nvPr/>
        </p:nvSpPr>
        <p:spPr>
          <a:xfrm>
            <a:off x="4394226" y="1244371"/>
            <a:ext cx="1305247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  <a:latin typeface="+mj-lt"/>
              </a:rPr>
              <a:t>EMS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2F14BA73-8614-A4DD-251C-CDF9BACBFA1A}"/>
              </a:ext>
            </a:extLst>
          </p:cNvPr>
          <p:cNvSpPr/>
          <p:nvPr/>
        </p:nvSpPr>
        <p:spPr>
          <a:xfrm>
            <a:off x="5728218" y="2316651"/>
            <a:ext cx="1556474" cy="956993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3A177AB5-AC76-9402-0D8C-FF462638C8BA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BD86087-1E63-549A-98A6-4AD23EE0E271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95A15216-9BC4-1020-59CD-056C4C277329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D5FAC40D-0E9D-3E05-FA53-301BBEACA877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319104BB-BF00-690F-E356-0D9D9FE876C8}"/>
              </a:ext>
            </a:extLst>
          </p:cNvPr>
          <p:cNvSpPr txBox="1"/>
          <p:nvPr/>
        </p:nvSpPr>
        <p:spPr>
          <a:xfrm>
            <a:off x="6738131" y="894408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※</a:t>
            </a:r>
            <a:r>
              <a:rPr kumimoji="1" lang="ja-JP" altLang="en-US" sz="1200" dirty="0"/>
              <a:t>本記載例は一例です。</a:t>
            </a:r>
            <a:endParaRPr kumimoji="1" lang="en-US" altLang="ja-JP" sz="1200" dirty="0"/>
          </a:p>
          <a:p>
            <a:r>
              <a:rPr kumimoji="1" lang="ja-JP" altLang="en-US" sz="1200" dirty="0"/>
              <a:t>　実際の導入設備システムに</a:t>
            </a:r>
            <a:endParaRPr kumimoji="1" lang="en-US" altLang="ja-JP" sz="1200" dirty="0"/>
          </a:p>
          <a:p>
            <a:r>
              <a:rPr kumimoji="1" lang="ja-JP" altLang="en-US" sz="1200" dirty="0"/>
              <a:t>　基づいて判りやすく作成</a:t>
            </a:r>
            <a:endParaRPr kumimoji="1" lang="en-US" altLang="ja-JP" sz="1200" dirty="0"/>
          </a:p>
          <a:p>
            <a:r>
              <a:rPr kumimoji="1" lang="ja-JP" altLang="en-US" sz="1200" dirty="0"/>
              <a:t>　してください。</a:t>
            </a:r>
            <a:endParaRPr kumimoji="1" lang="en-US" altLang="ja-JP" sz="12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E9C6BA1-85E2-E63F-93FD-9AB204C3B3A2}"/>
              </a:ext>
            </a:extLst>
          </p:cNvPr>
          <p:cNvSpPr/>
          <p:nvPr/>
        </p:nvSpPr>
        <p:spPr>
          <a:xfrm>
            <a:off x="4548077" y="3921211"/>
            <a:ext cx="2515772" cy="10515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パワーコンディショナ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+mj-lt"/>
              </a:rPr>
              <a:t>（太陽光・蓄電池共用）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811CF1E-476A-259B-054C-8D453228EB75}"/>
              </a:ext>
            </a:extLst>
          </p:cNvPr>
          <p:cNvSpPr/>
          <p:nvPr/>
        </p:nvSpPr>
        <p:spPr>
          <a:xfrm>
            <a:off x="5103474" y="5546097"/>
            <a:ext cx="1718743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蓄電池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ユニット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44BF034-F80F-09C9-F4CD-2A4BAD298E9D}"/>
              </a:ext>
            </a:extLst>
          </p:cNvPr>
          <p:cNvSpPr txBox="1"/>
          <p:nvPr/>
        </p:nvSpPr>
        <p:spPr>
          <a:xfrm>
            <a:off x="320976" y="287909"/>
            <a:ext cx="199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/>
              <a:t>B-12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44511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Arial"/>
        <a:ea typeface="ＭＳ ゴシック"/>
        <a:cs typeface=""/>
      </a:majorFont>
      <a:minorFont>
        <a:latin typeface="Arial"/>
        <a:ea typeface="ＭＳ 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1" id="{B90D0A26-21F3-4710-AA2F-D755AEDBE841}" vid="{DF0DC886-1950-419B-B0A6-07AB7DE792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225</TotalTime>
  <Words>134</Words>
  <Application>Microsoft Office PowerPoint</Application>
  <PresentationFormat>画面に合わせる (4:3)</PresentationFormat>
  <Paragraphs>50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ETA</dc:creator>
  <cp:lastModifiedBy>ET129</cp:lastModifiedBy>
  <cp:revision>10</cp:revision>
  <cp:lastPrinted>2026-02-05T02:13:51Z</cp:lastPrinted>
  <dcterms:created xsi:type="dcterms:W3CDTF">2026-02-05T00:51:23Z</dcterms:created>
  <dcterms:modified xsi:type="dcterms:W3CDTF">2026-04-24T01:29:19Z</dcterms:modified>
</cp:coreProperties>
</file>